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-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12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79564"/>
            <a:ext cx="67504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Customer Purchase Insights</a:t>
            </a:r>
            <a:endParaRPr lang="en-US" sz="39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9729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Analyzing shopping behaviour from 3,900 transactions to uncover strategic opportunities in spending patterns, customer segments, and product preferences.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560"/>
            <a:ext cx="6478072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Strategic Recommendations</a:t>
            </a:r>
            <a:endParaRPr lang="en-US" sz="3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36752"/>
            <a:ext cx="1304282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Five data-backed strategies to increase sales and customer engagement: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150507"/>
            <a:ext cx="4221956" cy="2760821"/>
          </a:xfrm>
          <a:prstGeom prst="roundRect">
            <a:avLst>
              <a:gd name="adj" fmla="val 2868"/>
            </a:avLst>
          </a:prstGeom>
          <a:solidFill>
            <a:srgbClr val="FFFFFF"/>
          </a:solidFill>
          <a:ln w="7620">
            <a:solidFill>
              <a:srgbClr val="E7BF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89886" y="2346603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E7BF6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381" y="2502098"/>
            <a:ext cx="254437" cy="2544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9886" y="3100626"/>
            <a:ext cx="334053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Strengthen Loyalty Programs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9886" y="3508415"/>
            <a:ext cx="3829764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Introduce rewards and exclusive discounts for subscribers. Offer "first-month free" trials and personalized recommendations to convert the 73% non-subscribed base.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04222" y="2150507"/>
            <a:ext cx="4221956" cy="2760821"/>
          </a:xfrm>
          <a:prstGeom prst="roundRect">
            <a:avLst>
              <a:gd name="adj" fmla="val 2868"/>
            </a:avLst>
          </a:prstGeom>
          <a:solidFill>
            <a:srgbClr val="FFFFFF"/>
          </a:solidFill>
          <a:ln w="7620">
            <a:solidFill>
              <a:schemeClr val="accent2">
                <a:lumMod val="75000"/>
              </a:scheme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00318" y="2346603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DFAB5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5813" y="2502098"/>
            <a:ext cx="254437" cy="2544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0318" y="3100626"/>
            <a:ext cx="257401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Focus on Young Adults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400318" y="3508415"/>
            <a:ext cx="3829764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Prioritize digital marketing on Instagram and YouTube. Launch trendy product lines and optimize campaigns for the highest-revenue age segment.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14654" y="2150507"/>
            <a:ext cx="4221956" cy="2760821"/>
          </a:xfrm>
          <a:prstGeom prst="roundRect">
            <a:avLst>
              <a:gd name="adj" fmla="val 2868"/>
            </a:avLst>
          </a:prstGeom>
          <a:solidFill>
            <a:srgbClr val="FFFFFF"/>
          </a:solidFill>
          <a:ln w="7620">
            <a:solidFill>
              <a:schemeClr val="accent2">
                <a:lumMod val="75000"/>
              </a:schemeClr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10750" y="2346603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EBCC7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6246" y="2502098"/>
            <a:ext cx="254437" cy="25443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10750" y="3100626"/>
            <a:ext cx="26006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Expand Top Categories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10750" y="3508415"/>
            <a:ext cx="3829764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Introduce new styles and seasonal collections in Clothing &amp; Accessories. Run category-specific discounts to drive 20-30% incremental sales.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93790" y="5099804"/>
            <a:ext cx="6427113" cy="2459117"/>
          </a:xfrm>
          <a:prstGeom prst="roundRect">
            <a:avLst>
              <a:gd name="adj" fmla="val 3220"/>
            </a:avLst>
          </a:prstGeom>
          <a:solidFill>
            <a:srgbClr val="FFFFFF"/>
          </a:solidFill>
          <a:ln w="7620">
            <a:solidFill>
              <a:schemeClr val="accent2">
                <a:lumMod val="75000"/>
              </a:schemeClr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989886" y="529590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FDF4DB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5381" y="5451396"/>
            <a:ext cx="254437" cy="25443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9886" y="604992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Optimize Checkout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989886" y="6457712"/>
            <a:ext cx="603492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Simplify payment flow for popular methods. Offer one-click checkout and "Buy Now, Pay Later" options to reduce cart abandonment.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409378" y="5099804"/>
            <a:ext cx="6427232" cy="2459117"/>
          </a:xfrm>
          <a:prstGeom prst="roundRect">
            <a:avLst>
              <a:gd name="adj" fmla="val 3220"/>
            </a:avLst>
          </a:prstGeom>
          <a:solidFill>
            <a:srgbClr val="FFFFFF"/>
          </a:solidFill>
          <a:ln w="7620">
            <a:solidFill>
              <a:schemeClr val="accent2">
                <a:lumMod val="75000"/>
              </a:schemeClr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05474" y="5295900"/>
            <a:ext cx="565547" cy="565547"/>
          </a:xfrm>
          <a:prstGeom prst="roundRect">
            <a:avLst>
              <a:gd name="adj" fmla="val 16166801"/>
            </a:avLst>
          </a:prstGeom>
          <a:solidFill>
            <a:srgbClr val="E7BF6A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0970" y="5451396"/>
            <a:ext cx="254437" cy="25443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05474" y="6049923"/>
            <a:ext cx="258270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Promote Fast Shipping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605474" y="6457712"/>
            <a:ext cx="6035040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Offer free express delivery for orders above threshold. Highlight delivery times prominently to increase repeat purchases and customer trust.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311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Dataset Overview</a:t>
            </a:r>
            <a:endParaRPr lang="en-US" sz="3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992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Scale &amp; Structure</a:t>
            </a:r>
            <a:endParaRPr lang="en-US"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70771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Our analysis covers </a:t>
            </a:r>
            <a:r>
              <a:rPr lang="en-US" sz="1550" b="1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3,900 purchases</a:t>
            </a: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across </a:t>
            </a:r>
            <a:r>
              <a:rPr lang="en-US" sz="1550" b="1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18 data columns</a:t>
            </a: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, providing comprehensive insights into customer behavior and transaction patterns.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83893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The dataset includes customer demographics, purchase details, and shopping behavior metrics, with only 37 missing values in the Review Rating column.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64874" y="222408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Bricolage Grotesque Light" pitchFamily="34" charset="-122"/>
                <a:cs typeface="Arial" panose="020B0604020202020204" pitchFamily="34" charset="0"/>
              </a:rPr>
              <a:t>01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72896" y="25866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Demographics</a:t>
            </a:r>
            <a:endParaRPr lang="en-US"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64874" y="319182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Age, Gender, Location, Subscription Status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64874" y="3856553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Bricolage Grotesque Light" pitchFamily="34" charset="-122"/>
                <a:cs typeface="Arial" panose="020B0604020202020204" pitchFamily="34" charset="0"/>
              </a:rPr>
              <a:t>02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64874" y="43157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Purchase Details</a:t>
            </a:r>
            <a:endParaRPr lang="en-US"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564874" y="482429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Item, Category, Amount, Season, Size, Color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564874" y="548901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Bricolage Grotesque Light" pitchFamily="34" charset="-122"/>
                <a:cs typeface="Arial" panose="020B0604020202020204" pitchFamily="34" charset="0"/>
              </a:rPr>
              <a:t>03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5808600"/>
            <a:ext cx="6279356" cy="228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16" name="Text 11"/>
          <p:cNvSpPr/>
          <p:nvPr/>
        </p:nvSpPr>
        <p:spPr>
          <a:xfrm>
            <a:off x="7564874" y="59482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Shopping Behavior</a:t>
            </a:r>
            <a:endParaRPr lang="en-US"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564874" y="645675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Discounts, Promo Codes, Purchase History, Ratings, Shipping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2" descr="preencoded.png">
            <a:extLst>
              <a:ext uri="{FF2B5EF4-FFF2-40B4-BE49-F238E27FC236}">
                <a16:creationId xmlns:a16="http://schemas.microsoft.com/office/drawing/2014/main" id="{E5078CD5-5417-C5FE-96AD-34B08E9C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96" y="2534461"/>
            <a:ext cx="6279356" cy="228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2425E2D1-4AA8-1C1D-5AF2-5F47B49F6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96" y="4183201"/>
            <a:ext cx="6279356" cy="228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18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2640925"/>
            <a:ext cx="6361033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Data Preparation &amp; Engineering</a:t>
            </a:r>
            <a:endParaRPr lang="en-US" sz="3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9503" y="3416737"/>
            <a:ext cx="13051393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We performed comprehensive data cleaning and feature engineering in Python to ensure analysis-ready data quality.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3873818"/>
            <a:ext cx="6525697" cy="6710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7263" y="4712613"/>
            <a:ext cx="209704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Data Loading</a:t>
            </a:r>
            <a:endParaRPr lang="en-US" sz="16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57263" y="5075277"/>
            <a:ext cx="6190178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Imported dataset using pandas and explored structure with df.info() and .describe()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873818"/>
            <a:ext cx="6525697" cy="6710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2959" y="4712613"/>
            <a:ext cx="209704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Data Cleaning</a:t>
            </a:r>
            <a:endParaRPr lang="en-US" sz="16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482959" y="5075277"/>
            <a:ext cx="6190178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Imputed missing Review Ratings using median values per product category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03" y="5779770"/>
            <a:ext cx="6525697" cy="67103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7263" y="6618565"/>
            <a:ext cx="2097048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Feature Engineering</a:t>
            </a:r>
            <a:endParaRPr lang="en-US" sz="16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57263" y="6981230"/>
            <a:ext cx="6190178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Created age_group bins and purchase_frequency_days columns for deeper analysis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79770"/>
            <a:ext cx="6525697" cy="67103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2959" y="6618565"/>
            <a:ext cx="212312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Database Integration</a:t>
            </a:r>
            <a:endParaRPr lang="en-US" sz="16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482959" y="6981230"/>
            <a:ext cx="6190178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Connected to MySQL Workbench and loaded cleaned data for SQL analysis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9462"/>
            <a:ext cx="52273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Key Business Insights</a:t>
            </a:r>
            <a:endParaRPr lang="en-US" sz="3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108835"/>
            <a:ext cx="53285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Revenue &amp; Customer Segmentation Analysis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716649"/>
            <a:ext cx="3679031" cy="2428875"/>
          </a:xfrm>
          <a:prstGeom prst="roundRect">
            <a:avLst>
              <a:gd name="adj" fmla="val 3432"/>
            </a:avLst>
          </a:prstGeom>
          <a:solidFill>
            <a:srgbClr val="FFFFFF"/>
          </a:solidFill>
          <a:ln w="7620">
            <a:solidFill>
              <a:srgbClr val="E7BF6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99768" y="2922627"/>
            <a:ext cx="25728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Gender Revenue Split</a:t>
            </a:r>
            <a:endParaRPr lang="en-US"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9768" y="3351848"/>
            <a:ext cx="326707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Male customers generate </a:t>
            </a:r>
            <a:r>
              <a:rPr lang="en-US" sz="1550" b="1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$1,241,905</a:t>
            </a: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in revenue compared to female customers at </a:t>
            </a:r>
            <a:r>
              <a:rPr lang="en-US" sz="1550" b="1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$1,236,645</a:t>
            </a: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— nearly equal distribution.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71179" y="2716649"/>
            <a:ext cx="3679031" cy="2428875"/>
          </a:xfrm>
          <a:prstGeom prst="roundRect">
            <a:avLst>
              <a:gd name="adj" fmla="val 3432"/>
            </a:avLst>
          </a:prstGeom>
          <a:solidFill>
            <a:srgbClr val="FFFFFF"/>
          </a:solidFill>
          <a:ln w="7620">
            <a:solidFill>
              <a:srgbClr val="DFAB5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7157" y="29226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Customer Segments</a:t>
            </a:r>
            <a:endParaRPr lang="en-US"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77157" y="3351848"/>
            <a:ext cx="326707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Loyal customers (1,300) drive the most value, followed by Returning (1,300) and New customers (1,300) — balanced distribution.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93790" y="5343882"/>
            <a:ext cx="7556421" cy="1476256"/>
          </a:xfrm>
          <a:prstGeom prst="roundRect">
            <a:avLst>
              <a:gd name="adj" fmla="val 5647"/>
            </a:avLst>
          </a:prstGeom>
          <a:solidFill>
            <a:srgbClr val="FFFFFF"/>
          </a:solidFill>
          <a:ln w="7620">
            <a:solidFill>
              <a:srgbClr val="EBCC7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99768" y="55498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Subscription Impact</a:t>
            </a:r>
            <a:endParaRPr lang="en-US" sz="19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99768" y="5979081"/>
            <a:ext cx="71444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Subscribers spend </a:t>
            </a:r>
            <a:r>
              <a:rPr lang="en-US" sz="1550" b="1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$59.87</a:t>
            </a: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on average vs. </a:t>
            </a:r>
            <a:r>
              <a:rPr lang="en-US" sz="1550" b="1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$59.76</a:t>
            </a: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for non-subscribers, but represent only 27% of the customer base.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700"/>
            <a:ext cx="4749284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Product Performance Analysis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78065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Top-Rated Products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008464"/>
            <a:ext cx="7859144" cy="425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Five products achieved the highest average review ratings, led by Dress and Blouse with perfect scores, followed by Jewelry, Handbag, and Shirt.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1100" dirty="0">
              <a:solidFill>
                <a:srgbClr val="2C2926"/>
              </a:solidFill>
              <a:latin typeface="Arial" panose="020B0604020202020204" pitchFamily="34" charset="0"/>
              <a:ea typeface="Inter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1600"/>
              </a:lnSpc>
              <a:buNone/>
            </a:pP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031578"/>
            <a:ext cx="234291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Discount-Dependent Products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378025"/>
            <a:ext cx="7699772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Five items show the highest percentage of discounted purchases: Coat, Dress, Handbag, Hoodie, and Jacket — indicating price sensitivity in these categories.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329221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600" dirty="0"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Category Leaders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41392" y="4642842"/>
            <a:ext cx="7699772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Top 3 products per category reveal strong preferences: Blouse, Jewelry, and Dress in Clothing; Backpack, Handbag, and Belt in Accessories.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815745" y="1453753"/>
            <a:ext cx="5028367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4.0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523577" y="2040493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Average Rating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815745" y="2370892"/>
            <a:ext cx="502836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Top products maintain excellent customer satisfaction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815745" y="2899767"/>
            <a:ext cx="5028367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33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60%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523577" y="348650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Discount Rate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815745" y="3816906"/>
            <a:ext cx="502836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For most discount-dependent items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745" y="4168379"/>
            <a:ext cx="5814655" cy="40612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7475"/>
            <a:ext cx="71811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Shipping &amp; Spending Patterns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727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Express Shipping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01966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Customers choosing Express shipping spend an average of </a:t>
            </a:r>
            <a:r>
              <a:rPr lang="en-US" sz="1550" b="1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$59.84</a:t>
            </a: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per purchase, showing willingness to pay for speed.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23986" y="38727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Standard Shipping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23986" y="4301966"/>
            <a:ext cx="41823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Standard shipping customers spend </a:t>
            </a:r>
            <a:r>
              <a:rPr lang="en-US" sz="1550" b="1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$59.79</a:t>
            </a: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on average — minimal difference suggests shipping choice doesn't significantly impact order value.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FCC876-1293-FE29-30A0-70642160DABD}"/>
              </a:ext>
            </a:extLst>
          </p:cNvPr>
          <p:cNvSpPr/>
          <p:nvPr/>
        </p:nvSpPr>
        <p:spPr>
          <a:xfrm>
            <a:off x="638630" y="2657475"/>
            <a:ext cx="7066262" cy="620078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9654302" y="3872746"/>
            <a:ext cx="31564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High-Value Discount Users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54302" y="4301966"/>
            <a:ext cx="41823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Many customers who use discounts still spend above the average purchase amount, indicating strategic discount use rather than budget constraints.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FF3E21-7620-E1C2-972D-17922E6636F6}"/>
              </a:ext>
            </a:extLst>
          </p:cNvPr>
          <p:cNvCxnSpPr/>
          <p:nvPr/>
        </p:nvCxnSpPr>
        <p:spPr>
          <a:xfrm>
            <a:off x="4862286" y="3643086"/>
            <a:ext cx="0" cy="192903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3FEE89-D306-347F-FB07-456F8FD3BB06}"/>
              </a:ext>
            </a:extLst>
          </p:cNvPr>
          <p:cNvCxnSpPr/>
          <p:nvPr/>
        </p:nvCxnSpPr>
        <p:spPr>
          <a:xfrm>
            <a:off x="9428065" y="3635827"/>
            <a:ext cx="0" cy="192903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6A19245A-6179-01FE-EFB5-076945D3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28026"/>
            <a:ext cx="14630400" cy="22018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88883"/>
            <a:ext cx="5880616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Age Group Revenue Contribution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351717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Revenue distribution across age segments reveals the </a:t>
            </a:r>
            <a:r>
              <a:rPr lang="en-US" sz="1150" b="1" dirty="0">
                <a:solidFill>
                  <a:srgbClr val="E7BF6A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Young Adult</a:t>
            </a:r>
            <a:r>
              <a:rPr lang="en-US" sz="11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group as the dominant force in purchasing power.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57243"/>
            <a:ext cx="9782056" cy="54779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7402592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Young Adults drive the highest revenue and sales volume, making them the priority segment for targeted marketing campaigns and product development.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8174"/>
            <a:ext cx="5143976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Subscription Behavior Insights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780705" y="2329696"/>
            <a:ext cx="170878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27%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181" y="1461492"/>
            <a:ext cx="2083951" cy="20839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66893" y="3718917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Subscribed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074795"/>
            <a:ext cx="568285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Current subscription rate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780705" y="5477708"/>
            <a:ext cx="170878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73%</a:t>
            </a:r>
            <a:endParaRPr lang="en-US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181" y="4609505"/>
            <a:ext cx="2083951" cy="20839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766893" y="6866930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Not Subscribed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93790" y="7222808"/>
            <a:ext cx="5682853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Untapped opportunity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823115" y="1409462"/>
            <a:ext cx="2053471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Repeat Buyers &amp; Loyalty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823115" y="1765340"/>
            <a:ext cx="7020997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Customers with more than 5 purchases show higher subscription rates, indicating that purchase frequency correlates with subscription likelihood.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823115" y="2334935"/>
            <a:ext cx="7020997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This presents a </a:t>
            </a:r>
            <a:r>
              <a:rPr lang="en-US" sz="1050" dirty="0">
                <a:solidFill>
                  <a:srgbClr val="2C2926"/>
                </a:solidFill>
                <a:highlight>
                  <a:srgbClr val="FDF4DB"/>
                </a:highlight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significant opportunity</a:t>
            </a:r>
            <a:r>
              <a:rPr lang="en-US" sz="10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 to convert the 73% non-subscribed customer base through targeted loyalty programs and exclusive benefits.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0798"/>
            <a:ext cx="531661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Interactive Dashboard</a:t>
            </a:r>
            <a:endParaRPr lang="en-US" sz="3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53853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We built a comprehensive Power BI dashboard to visualize key metrics and enable real-time business intelligence.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396853"/>
            <a:ext cx="3679031" cy="1824276"/>
          </a:xfrm>
          <a:prstGeom prst="roundRect">
            <a:avLst>
              <a:gd name="adj" fmla="val 4569"/>
            </a:avLst>
          </a:prstGeom>
          <a:solidFill>
            <a:srgbClr val="FFFFFF">
              <a:alpha val="95000"/>
            </a:srgbClr>
          </a:solidFill>
          <a:ln w="22860">
            <a:solidFill>
              <a:schemeClr val="accent2">
                <a:lumMod val="75000"/>
              </a:schemeClr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1408" y="36180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Revenue Tracking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01408" y="4047292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Real-time monitoring of sales performance across segments and categories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57579" y="3396853"/>
            <a:ext cx="3679031" cy="1824276"/>
          </a:xfrm>
          <a:prstGeom prst="roundRect">
            <a:avLst>
              <a:gd name="adj" fmla="val 4569"/>
            </a:avLst>
          </a:prstGeom>
          <a:solidFill>
            <a:srgbClr val="FFFFFF">
              <a:alpha val="95000"/>
            </a:srgbClr>
          </a:solidFill>
          <a:ln w="22860">
            <a:solidFill>
              <a:schemeClr val="accent2">
                <a:lumMod val="75000"/>
              </a:scheme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8797" y="36180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Customer Insights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78797" y="4047292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Interactive filters for age groups, subscription status, and purchase behavior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0190" y="5419487"/>
            <a:ext cx="7556421" cy="1189196"/>
          </a:xfrm>
          <a:prstGeom prst="roundRect">
            <a:avLst>
              <a:gd name="adj" fmla="val 7010"/>
            </a:avLst>
          </a:prstGeom>
          <a:solidFill>
            <a:srgbClr val="FFFFFF">
              <a:alpha val="95000"/>
            </a:srgbClr>
          </a:solidFill>
          <a:ln w="22860">
            <a:solidFill>
              <a:schemeClr val="accent2">
                <a:lumMod val="75000"/>
              </a:schemeClr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1408" y="56407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Arial" panose="020B0604020202020204" pitchFamily="34" charset="0"/>
                <a:ea typeface="Bricolage Grotesque Semi Bold" pitchFamily="34" charset="-122"/>
                <a:cs typeface="Arial" panose="020B0604020202020204" pitchFamily="34" charset="0"/>
              </a:rPr>
              <a:t>Product Analytics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01408" y="6069925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Category performance, ratings, and discount impact visualization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765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Sakshi Awasthi</cp:lastModifiedBy>
  <cp:revision>7</cp:revision>
  <dcterms:created xsi:type="dcterms:W3CDTF">2025-11-13T13:41:23Z</dcterms:created>
  <dcterms:modified xsi:type="dcterms:W3CDTF">2025-11-13T14:11:03Z</dcterms:modified>
</cp:coreProperties>
</file>